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70" d="100"/>
          <a:sy n="70" d="100"/>
        </p:scale>
        <p:origin x="1728" y="60"/>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8/13/2024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07000"/>
              </a:lnSpc>
              <a:spcAft>
                <a:spcPts val="800"/>
              </a:spcAft>
            </a:pPr>
            <a:r>
              <a:rPr lang="en-GB" sz="14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Period Terrace House Conveniently Situated Close To Amenities Including Well Regarded Primary School, Shopping Parade, Making The Property An Ideal Family/First Time Purchase</a:t>
            </a:r>
          </a:p>
          <a:p>
            <a:pPr algn="ct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 </a:t>
            </a:r>
          </a:p>
          <a:p>
            <a:pPr algn="ct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Lounge * Dining/Family Room * Family/Play Room * Kitchen * Utility Room * Two Bedrooms * Bathroom/</a:t>
            </a:r>
            <a:r>
              <a:rPr lang="en-GB" sz="1400" kern="100" dirty="0" err="1">
                <a:effectLst/>
                <a:latin typeface="Aptos" panose="020B0004020202020204" pitchFamily="34" charset="0"/>
                <a:ea typeface="Aptos" panose="020B0004020202020204" pitchFamily="34" charset="0"/>
                <a:cs typeface="Times New Roman" panose="02020603050405020304" pitchFamily="18" charset="0"/>
              </a:rPr>
              <a:t>Wc</a:t>
            </a:r>
            <a:r>
              <a:rPr lang="en-GB" sz="1400" kern="100" dirty="0">
                <a:effectLst/>
                <a:latin typeface="Aptos" panose="020B0004020202020204" pitchFamily="34" charset="0"/>
                <a:ea typeface="Aptos" panose="020B0004020202020204" pitchFamily="34" charset="0"/>
                <a:cs typeface="Times New Roman" panose="02020603050405020304" pitchFamily="18" charset="0"/>
              </a:rPr>
              <a:t> * Second Floor Attic Room * Courtyard Garden * Viewing Recommended </a:t>
            </a: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£240</a:t>
            </a:r>
            <a:r>
              <a:rPr lang="en-GB" sz="1900">
                <a:solidFill>
                  <a:srgbClr val="000000"/>
                </a:solidFill>
                <a:latin typeface="HelveticaNeueLT-Roman"/>
                <a:ea typeface="Times New Roman" panose="02020603050405020304" pitchFamily="18" charset="0"/>
                <a:cs typeface="HelveticaNeueLT-Roman"/>
              </a:rPr>
              <a:t>,000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dirty="0">
                <a:solidFill>
                  <a:srgbClr val="FFFFFF"/>
                </a:solidFill>
                <a:latin typeface="HelveticaNeueLT-Medium"/>
                <a:ea typeface="Times New Roman" panose="02020603050405020304" pitchFamily="18" charset="0"/>
              </a:rPr>
              <a:t>156 Withycomb</a:t>
            </a:r>
            <a:r>
              <a:rPr lang="en-GB" sz="1800" dirty="0">
                <a:solidFill>
                  <a:srgbClr val="FFFFFF"/>
                </a:solidFill>
                <a:effectLst/>
                <a:latin typeface="HelveticaNeueLT-Medium"/>
                <a:ea typeface="Times New Roman" panose="02020603050405020304" pitchFamily="18" charset="0"/>
              </a:rPr>
              <a:t>e Village Road, Exmouth, EX8 </a:t>
            </a:r>
            <a:r>
              <a:rPr lang="en-GB" dirty="0">
                <a:solidFill>
                  <a:srgbClr val="FFFFFF"/>
                </a:solidFill>
                <a:latin typeface="HelveticaNeueLT-Medium"/>
                <a:ea typeface="Times New Roman" panose="02020603050405020304" pitchFamily="18" charset="0"/>
              </a:rPr>
              <a:t>3BA</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1026" name="Picture 2">
            <a:extLst>
              <a:ext uri="{FF2B5EF4-FFF2-40B4-BE49-F238E27FC236}">
                <a16:creationId xmlns:a16="http://schemas.microsoft.com/office/drawing/2014/main" id="{4D13459A-FF7A-FCCB-C42F-1199D9924E1A}"/>
              </a:ext>
            </a:extLst>
          </p:cNvPr>
          <p:cNvPicPr>
            <a:picLocks noChangeAspect="1" noChangeArrowheads="1"/>
          </p:cNvPicPr>
          <p:nvPr/>
        </p:nvPicPr>
        <p:blipFill>
          <a:blip r:embed="rId4"/>
          <a:srcRect/>
          <a:stretch/>
        </p:blipFill>
        <p:spPr bwMode="auto">
          <a:xfrm>
            <a:off x="8134066" y="2726182"/>
            <a:ext cx="6321199" cy="421734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A1A75E3-4934-DB28-CD3A-701109B16DBE}"/>
              </a:ext>
            </a:extLst>
          </p:cNvPr>
          <p:cNvPicPr>
            <a:picLocks noChangeAspect="1" noChangeArrowheads="1"/>
          </p:cNvPicPr>
          <p:nvPr/>
        </p:nvPicPr>
        <p:blipFill>
          <a:blip r:embed="rId5"/>
          <a:srcRect/>
          <a:stretch/>
        </p:blipFill>
        <p:spPr bwMode="auto">
          <a:xfrm>
            <a:off x="653912" y="608851"/>
            <a:ext cx="3111435" cy="23335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5DA2AA65-6B32-34E4-EA1C-213C1171C05A}"/>
              </a:ext>
            </a:extLst>
          </p:cNvPr>
          <p:cNvPicPr>
            <a:picLocks noChangeAspect="1" noChangeArrowheads="1"/>
          </p:cNvPicPr>
          <p:nvPr/>
        </p:nvPicPr>
        <p:blipFill>
          <a:blip r:embed="rId6"/>
          <a:srcRect/>
          <a:stretch/>
        </p:blipFill>
        <p:spPr bwMode="auto">
          <a:xfrm>
            <a:off x="3864741" y="549924"/>
            <a:ext cx="3171953" cy="24441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C80F6E74-FCDC-F11D-640A-3505AB6D3EFA}"/>
              </a:ext>
            </a:extLst>
          </p:cNvPr>
          <p:cNvPicPr>
            <a:picLocks noChangeAspect="1" noChangeArrowheads="1"/>
          </p:cNvPicPr>
          <p:nvPr/>
        </p:nvPicPr>
        <p:blipFill>
          <a:blip r:embed="rId7"/>
          <a:srcRect/>
          <a:stretch/>
        </p:blipFill>
        <p:spPr bwMode="auto">
          <a:xfrm>
            <a:off x="653911" y="3111983"/>
            <a:ext cx="3111435" cy="218339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F86DFEDF-53F9-B000-D942-4F7DEB58EB5A}"/>
              </a:ext>
            </a:extLst>
          </p:cNvPr>
          <p:cNvPicPr>
            <a:picLocks noChangeAspect="1" noChangeArrowheads="1"/>
          </p:cNvPicPr>
          <p:nvPr/>
        </p:nvPicPr>
        <p:blipFill>
          <a:blip r:embed="rId8"/>
          <a:srcRect/>
          <a:stretch/>
        </p:blipFill>
        <p:spPr bwMode="auto">
          <a:xfrm>
            <a:off x="3864742" y="3113639"/>
            <a:ext cx="3171952" cy="218173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67401396-9EB2-BE7E-816D-45BF1A9FF521}"/>
              </a:ext>
            </a:extLst>
          </p:cNvPr>
          <p:cNvPicPr>
            <a:picLocks noChangeAspect="1" noChangeArrowheads="1"/>
          </p:cNvPicPr>
          <p:nvPr/>
        </p:nvPicPr>
        <p:blipFill>
          <a:blip r:embed="rId9"/>
          <a:srcRect/>
          <a:stretch/>
        </p:blipFill>
        <p:spPr bwMode="auto">
          <a:xfrm>
            <a:off x="664085" y="5412065"/>
            <a:ext cx="3134897" cy="221610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FF8C7C4B-79F3-C413-D553-F3DB7F025E50}"/>
              </a:ext>
            </a:extLst>
          </p:cNvPr>
          <p:cNvPicPr>
            <a:picLocks noChangeAspect="1" noChangeArrowheads="1"/>
          </p:cNvPicPr>
          <p:nvPr/>
        </p:nvPicPr>
        <p:blipFill>
          <a:blip r:embed="rId10"/>
          <a:srcRect/>
          <a:stretch/>
        </p:blipFill>
        <p:spPr bwMode="auto">
          <a:xfrm>
            <a:off x="3925259" y="5412065"/>
            <a:ext cx="3111435" cy="221610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6E5CF0B7-2F2C-DA2E-636B-37F50BFE8C0E}"/>
              </a:ext>
            </a:extLst>
          </p:cNvPr>
          <p:cNvPicPr>
            <a:picLocks noChangeAspect="1" noChangeArrowheads="1"/>
          </p:cNvPicPr>
          <p:nvPr/>
        </p:nvPicPr>
        <p:blipFill>
          <a:blip r:embed="rId11"/>
          <a:srcRect/>
          <a:stretch/>
        </p:blipFill>
        <p:spPr bwMode="auto">
          <a:xfrm>
            <a:off x="2993229" y="7864010"/>
            <a:ext cx="1670280" cy="1620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8197289"/>
          </a:xfrm>
          <a:prstGeom prst="rect">
            <a:avLst/>
          </a:prstGeom>
          <a:noFill/>
        </p:spPr>
        <p:txBody>
          <a:bodyPr wrap="square" rtlCol="0">
            <a:spAutoFit/>
          </a:bodyPr>
          <a:lstStyle/>
          <a:p>
            <a:pPr algn="ctr"/>
            <a:r>
              <a:rPr lang="en-GB" sz="1400" b="1" dirty="0">
                <a:solidFill>
                  <a:srgbClr val="333333"/>
                </a:solidFill>
                <a:latin typeface="Helvetica" panose="020B0604020202020204" pitchFamily="34" charset="0"/>
                <a:ea typeface="Times New Roman" panose="02020603050405020304" pitchFamily="18" charset="0"/>
                <a:cs typeface="Helvetica" panose="020B0604020202020204" pitchFamily="34" charset="0"/>
              </a:rPr>
              <a:t>156 Withycombe Village Road, Exmouth, EX8 3BA</a:t>
            </a:r>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THE ACCOMMODATION COMPRISES:   </a:t>
            </a:r>
            <a:r>
              <a:rPr lang="en-GB" sz="1400" dirty="0">
                <a:latin typeface="Helvetica" panose="020B0604020202020204" pitchFamily="34" charset="0"/>
                <a:cs typeface="Helvetica" panose="020B0604020202020204" pitchFamily="34" charset="0"/>
              </a:rPr>
              <a:t> Part glazed front door giving access to:</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RECEPTION HALL:</a:t>
            </a:r>
            <a:r>
              <a:rPr lang="en-GB" sz="1400" dirty="0">
                <a:latin typeface="Helvetica" panose="020B0604020202020204" pitchFamily="34" charset="0"/>
                <a:cs typeface="Helvetica" panose="020B0604020202020204" pitchFamily="34" charset="0"/>
              </a:rPr>
              <a:t>   With staircase rising to first floor.</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DINING/FAMILY ROOM:  </a:t>
            </a:r>
            <a:r>
              <a:rPr lang="en-GB" sz="1400" dirty="0">
                <a:latin typeface="Helvetica" panose="020B0604020202020204" pitchFamily="34" charset="0"/>
                <a:cs typeface="Helvetica" panose="020B0604020202020204" pitchFamily="34" charset="0"/>
              </a:rPr>
              <a:t> 3.05m x 2.79m (10'0" x 9'2")  A versatile room with double glazed window to front aspect, feature wood flooring, TV point.</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LOUNGE:   </a:t>
            </a:r>
            <a:r>
              <a:rPr lang="en-GB" sz="1400" dirty="0">
                <a:latin typeface="Helvetica" panose="020B0604020202020204" pitchFamily="34" charset="0"/>
                <a:cs typeface="Helvetica" panose="020B0604020202020204" pitchFamily="34" charset="0"/>
              </a:rPr>
              <a:t>3.89m x 3.78m (12'9" x 12'5")   With feature chimney recess, TV point, feature wood flooring, opening to:</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FAMILY/PLAY ROOM:  </a:t>
            </a:r>
            <a:r>
              <a:rPr lang="en-GB" sz="1400" dirty="0">
                <a:latin typeface="Helvetica" panose="020B0604020202020204" pitchFamily="34" charset="0"/>
                <a:cs typeface="Helvetica" panose="020B0604020202020204" pitchFamily="34" charset="0"/>
              </a:rPr>
              <a:t> 3.02m x 1.98m (9'11" x 6'6")   With double glazed double doors opening onto the rear garden, feature wood flooring and opening through to:</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KITCHEN:</a:t>
            </a:r>
            <a:r>
              <a:rPr lang="en-GB" sz="1400" dirty="0">
                <a:latin typeface="Helvetica" panose="020B0604020202020204" pitchFamily="34" charset="0"/>
                <a:cs typeface="Helvetica" panose="020B0604020202020204" pitchFamily="34" charset="0"/>
              </a:rPr>
              <a:t>   3m x 1.8m (9'10" x 5'11")  With a range of patterned worktops with cupboards and drawer units beneath, splashback surrounds, inset sink unit with mixer tap, built-in oven, four ring electric hob with stainless steel chimney style extractor hood over with light, built-in oven, tiled floor, opening to:</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UTILITY ROOM: </a:t>
            </a:r>
            <a:r>
              <a:rPr lang="en-GB" sz="1400" dirty="0">
                <a:latin typeface="Helvetica" panose="020B0604020202020204" pitchFamily="34" charset="0"/>
                <a:cs typeface="Helvetica" panose="020B0604020202020204" pitchFamily="34" charset="0"/>
              </a:rPr>
              <a:t>  1.73m x 1.42m (5'8" x 4'8")  Useful area with plumbing for automatic washing machine.</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FIRST FLOOR LANDING:</a:t>
            </a:r>
            <a:r>
              <a:rPr lang="en-GB" sz="1400" dirty="0">
                <a:latin typeface="Helvetica" panose="020B0604020202020204" pitchFamily="34" charset="0"/>
                <a:cs typeface="Helvetica" panose="020B0604020202020204" pitchFamily="34" charset="0"/>
              </a:rPr>
              <a:t>  With staircase rising to second floor.</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BEDROOM 1: </a:t>
            </a:r>
            <a:r>
              <a:rPr lang="en-GB" sz="1400" dirty="0">
                <a:latin typeface="Helvetica" panose="020B0604020202020204" pitchFamily="34" charset="0"/>
                <a:cs typeface="Helvetica" panose="020B0604020202020204" pitchFamily="34" charset="0"/>
              </a:rPr>
              <a:t>  4.06m x 2.79m (13'4" x 9'2")  With double glazed window to front elevation.</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BEDROOM 2: </a:t>
            </a:r>
            <a:r>
              <a:rPr lang="en-GB" sz="1400" dirty="0">
                <a:latin typeface="Helvetica" panose="020B0604020202020204" pitchFamily="34" charset="0"/>
                <a:cs typeface="Helvetica" panose="020B0604020202020204" pitchFamily="34" charset="0"/>
              </a:rPr>
              <a:t>  1.93m x 1.91m (6'4" x 6'3")  With double glazed window to rear aspect.</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BATHROOM/WC: </a:t>
            </a:r>
            <a:r>
              <a:rPr lang="en-GB" sz="1400" dirty="0">
                <a:latin typeface="Helvetica" panose="020B0604020202020204" pitchFamily="34" charset="0"/>
                <a:cs typeface="Helvetica" panose="020B0604020202020204" pitchFamily="34" charset="0"/>
              </a:rPr>
              <a:t>  Fitted with a modern suite comprising bath with shower and screen,  pedestal wash hand basin with mirror over, WC with push button flush, double glazed window.</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SECOND FLOOR ATTIC ROOM: </a:t>
            </a:r>
            <a:r>
              <a:rPr lang="en-GB" sz="1400" dirty="0">
                <a:latin typeface="Helvetica" panose="020B0604020202020204" pitchFamily="34" charset="0"/>
                <a:cs typeface="Helvetica" panose="020B0604020202020204" pitchFamily="34" charset="0"/>
              </a:rPr>
              <a:t> 3.94m x 3.61m (12'11" x 11'10")  A useful room with </a:t>
            </a:r>
            <a:r>
              <a:rPr lang="en-GB" sz="1400" dirty="0" err="1">
                <a:latin typeface="Helvetica" panose="020B0604020202020204" pitchFamily="34" charset="0"/>
                <a:cs typeface="Helvetica" panose="020B0604020202020204" pitchFamily="34" charset="0"/>
              </a:rPr>
              <a:t>velux</a:t>
            </a:r>
            <a:r>
              <a:rPr lang="en-GB" sz="1400" dirty="0">
                <a:latin typeface="Helvetica" panose="020B0604020202020204" pitchFamily="34" charset="0"/>
                <a:cs typeface="Helvetica" panose="020B0604020202020204" pitchFamily="34" charset="0"/>
              </a:rPr>
              <a:t> windows, access to eaves storage space.</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OUTSIDE: </a:t>
            </a:r>
            <a:r>
              <a:rPr lang="en-GB" sz="1400" dirty="0">
                <a:latin typeface="Helvetica" panose="020B0604020202020204" pitchFamily="34" charset="0"/>
                <a:cs typeface="Helvetica" panose="020B0604020202020204" pitchFamily="34" charset="0"/>
              </a:rPr>
              <a:t>  To the rear of the property is an enclosed courtyard garden.  Outside tap.</a:t>
            </a:r>
          </a:p>
          <a:p>
            <a:br>
              <a:rPr lang="en-GB" sz="1250" dirty="0">
                <a:latin typeface="Helvetica" panose="020B0604020202020204" pitchFamily="34" charset="0"/>
                <a:cs typeface="Helvetica" panose="020B0604020202020204" pitchFamily="34" charset="0"/>
              </a:rPr>
            </a:br>
            <a:endParaRPr lang="en-GB" sz="125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5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8333050"/>
          </a:xfrm>
          <a:prstGeom prst="rect">
            <a:avLst/>
          </a:prstGeom>
          <a:noFill/>
        </p:spPr>
        <p:txBody>
          <a:bodyPr wrap="square" rtlCol="0">
            <a:spAutoFit/>
          </a:bodyPr>
          <a:lstStyle/>
          <a:p>
            <a:endParaRPr lang="en-GB" sz="1200" b="1" dirty="0">
              <a:solidFill>
                <a:srgbClr val="333333"/>
              </a:solidFill>
              <a:latin typeface="Helvetica" panose="020B0604020202020204" pitchFamily="34" charset="0"/>
              <a:ea typeface="Times New Roman" panose="02020603050405020304" pitchFamily="18" charset="0"/>
              <a:cs typeface="Helvetica-Bold"/>
            </a:endParaRPr>
          </a:p>
          <a:p>
            <a:r>
              <a:rPr lang="en-GB" sz="1200" b="1" dirty="0">
                <a:solidFill>
                  <a:srgbClr val="333333"/>
                </a:solidFill>
                <a:effectLst/>
                <a:latin typeface="Helvetica" panose="020B0604020202020204" pitchFamily="34" charset="0"/>
                <a:ea typeface="Times New Roman" panose="02020603050405020304" pitchFamily="18" charset="0"/>
                <a:cs typeface="Helvetica-Bold"/>
              </a:rPr>
              <a:t>FLOOR PLAN:</a:t>
            </a:r>
          </a:p>
          <a:p>
            <a:endParaRPr lang="en-GB" sz="1200" b="1" dirty="0">
              <a:solidFill>
                <a:srgbClr val="333333"/>
              </a:solidFill>
              <a:latin typeface="Helvetica" panose="020B0604020202020204" pitchFamily="34" charset="0"/>
              <a:ea typeface="Times New Roman" panose="02020603050405020304" pitchFamily="18" charset="0"/>
              <a:cs typeface="Helvetica-Bold"/>
            </a:endParaRPr>
          </a:p>
          <a:p>
            <a:pPr algn="ctr"/>
            <a:r>
              <a:rPr lang="en-GB" sz="1200" b="1" dirty="0">
                <a:solidFill>
                  <a:srgbClr val="333333"/>
                </a:solidFill>
                <a:effectLst/>
                <a:latin typeface="Helvetica" panose="020B0604020202020204" pitchFamily="34" charset="0"/>
                <a:ea typeface="Times New Roman" panose="02020603050405020304" pitchFamily="18" charset="0"/>
                <a:cs typeface="Helvetica-Bold"/>
              </a:rPr>
              <a:t>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3" name="Picture 2" descr="A floor plan of a house&#10;&#10;Description automatically generated">
            <a:extLst>
              <a:ext uri="{FF2B5EF4-FFF2-40B4-BE49-F238E27FC236}">
                <a16:creationId xmlns:a16="http://schemas.microsoft.com/office/drawing/2014/main" id="{93AAA00F-D5C8-00E3-6C9B-1D55C19184AF}"/>
              </a:ext>
            </a:extLst>
          </p:cNvPr>
          <p:cNvPicPr>
            <a:picLocks noChangeAspect="1"/>
          </p:cNvPicPr>
          <p:nvPr/>
        </p:nvPicPr>
        <p:blipFill>
          <a:blip r:embed="rId2"/>
          <a:stretch>
            <a:fillRect/>
          </a:stretch>
        </p:blipFill>
        <p:spPr>
          <a:xfrm>
            <a:off x="8660531" y="2497542"/>
            <a:ext cx="5359234" cy="4875126"/>
          </a:xfrm>
          <a:prstGeom prst="rect">
            <a:avLst/>
          </a:prstGeom>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TotalTime>
  <Words>606</Words>
  <Application>Microsoft Office PowerPoint</Application>
  <PresentationFormat>Custom</PresentationFormat>
  <Paragraphs>112</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Aptos</vt: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22</cp:revision>
  <cp:lastPrinted>2024-07-09T11:47:55Z</cp:lastPrinted>
  <dcterms:created xsi:type="dcterms:W3CDTF">2023-03-19T13:39:10Z</dcterms:created>
  <dcterms:modified xsi:type="dcterms:W3CDTF">2024-08-13T16:32:21Z</dcterms:modified>
</cp:coreProperties>
</file>