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Lst>
  <p:sldSz cx="15119350" cy="10691813"/>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45"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196"/>
    <p:restoredTop sz="96327"/>
  </p:normalViewPr>
  <p:slideViewPr>
    <p:cSldViewPr snapToGrid="0" showGuides="1">
      <p:cViewPr varScale="1">
        <p:scale>
          <a:sx n="70" d="100"/>
          <a:sy n="70" d="100"/>
        </p:scale>
        <p:origin x="1728" y="60"/>
      </p:cViewPr>
      <p:guideLst>
        <p:guide orient="horz" pos="3345"/>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GB"/>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8539118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3002190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420761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E2701A29-D3F8-E041-970A-5989E69128E0}"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20184405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GB"/>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E2701A29-D3F8-E041-970A-5989E69128E0}" type="datetimeFigureOut">
              <a:rPr lang="en-US" smtClean="0"/>
              <a:t>8/13/2024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651290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E2701A29-D3F8-E041-970A-5989E69128E0}"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153049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GB"/>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GB"/>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E2701A29-D3F8-E041-970A-5989E69128E0}" type="datetimeFigureOut">
              <a:rPr lang="en-US" smtClean="0"/>
              <a:t>8/13/2024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858540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E2701A29-D3F8-E041-970A-5989E69128E0}" type="datetimeFigureOut">
              <a:rPr lang="en-US" smtClean="0"/>
              <a:t>8/13/2024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642534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701A29-D3F8-E041-970A-5989E69128E0}" type="datetimeFigureOut">
              <a:rPr lang="en-US" smtClean="0"/>
              <a:t>8/13/2024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3255875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1874224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GB"/>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GB"/>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GB"/>
              <a:t>Click to edit Master text styles</a:t>
            </a:r>
          </a:p>
        </p:txBody>
      </p:sp>
      <p:sp>
        <p:nvSpPr>
          <p:cNvPr id="5" name="Date Placeholder 4"/>
          <p:cNvSpPr>
            <a:spLocks noGrp="1"/>
          </p:cNvSpPr>
          <p:nvPr>
            <p:ph type="dt" sz="half" idx="10"/>
          </p:nvPr>
        </p:nvSpPr>
        <p:spPr/>
        <p:txBody>
          <a:bodyPr/>
          <a:lstStyle/>
          <a:p>
            <a:fld id="{E2701A29-D3F8-E041-970A-5989E69128E0}" type="datetimeFigureOut">
              <a:rPr lang="en-US" smtClean="0"/>
              <a:t>8/13/2024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630AFC-AC19-1346-832F-CC2FF9CB1B69}" type="slidenum">
              <a:rPr lang="en-US" smtClean="0"/>
              <a:t>‹#›</a:t>
            </a:fld>
            <a:endParaRPr lang="en-US"/>
          </a:p>
        </p:txBody>
      </p:sp>
    </p:spTree>
    <p:extLst>
      <p:ext uri="{BB962C8B-B14F-4D97-AF65-F5344CB8AC3E}">
        <p14:creationId xmlns:p14="http://schemas.microsoft.com/office/powerpoint/2010/main" val="922172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E2701A29-D3F8-E041-970A-5989E69128E0}" type="datetimeFigureOut">
              <a:rPr lang="en-US" smtClean="0"/>
              <a:t>8/13/2024</a:t>
            </a:fld>
            <a:endParaRPr 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BA630AFC-AC19-1346-832F-CC2FF9CB1B69}" type="slidenum">
              <a:rPr lang="en-US" smtClean="0"/>
              <a:t>‹#›</a:t>
            </a:fld>
            <a:endParaRPr lang="en-US"/>
          </a:p>
        </p:txBody>
      </p:sp>
    </p:spTree>
    <p:extLst>
      <p:ext uri="{BB962C8B-B14F-4D97-AF65-F5344CB8AC3E}">
        <p14:creationId xmlns:p14="http://schemas.microsoft.com/office/powerpoint/2010/main" val="10280004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l" defTabSz="1425550" rtl="0" eaLnBrk="1" latinLnBrk="0" hangingPunct="1">
        <a:defRPr sz="2806" kern="1200">
          <a:solidFill>
            <a:schemeClr val="tx1"/>
          </a:solidFill>
          <a:latin typeface="+mn-lt"/>
          <a:ea typeface="+mn-ea"/>
          <a:cs typeface="+mn-cs"/>
        </a:defRPr>
      </a:lvl1pPr>
      <a:lvl2pPr marL="712775" algn="l" defTabSz="1425550" rtl="0" eaLnBrk="1" latinLnBrk="0" hangingPunct="1">
        <a:defRPr sz="2806" kern="1200">
          <a:solidFill>
            <a:schemeClr val="tx1"/>
          </a:solidFill>
          <a:latin typeface="+mn-lt"/>
          <a:ea typeface="+mn-ea"/>
          <a:cs typeface="+mn-cs"/>
        </a:defRPr>
      </a:lvl2pPr>
      <a:lvl3pPr marL="1425550" algn="l" defTabSz="1425550" rtl="0" eaLnBrk="1" latinLnBrk="0" hangingPunct="1">
        <a:defRPr sz="2806" kern="1200">
          <a:solidFill>
            <a:schemeClr val="tx1"/>
          </a:solidFill>
          <a:latin typeface="+mn-lt"/>
          <a:ea typeface="+mn-ea"/>
          <a:cs typeface="+mn-cs"/>
        </a:defRPr>
      </a:lvl3pPr>
      <a:lvl4pPr marL="2138324" algn="l" defTabSz="1425550" rtl="0" eaLnBrk="1" latinLnBrk="0" hangingPunct="1">
        <a:defRPr sz="2806" kern="1200">
          <a:solidFill>
            <a:schemeClr val="tx1"/>
          </a:solidFill>
          <a:latin typeface="+mn-lt"/>
          <a:ea typeface="+mn-ea"/>
          <a:cs typeface="+mn-cs"/>
        </a:defRPr>
      </a:lvl4pPr>
      <a:lvl5pPr marL="2851099" algn="l" defTabSz="1425550" rtl="0" eaLnBrk="1" latinLnBrk="0" hangingPunct="1">
        <a:defRPr sz="2806" kern="1200">
          <a:solidFill>
            <a:schemeClr val="tx1"/>
          </a:solidFill>
          <a:latin typeface="+mn-lt"/>
          <a:ea typeface="+mn-ea"/>
          <a:cs typeface="+mn-cs"/>
        </a:defRPr>
      </a:lvl5pPr>
      <a:lvl6pPr marL="3563874" algn="l" defTabSz="1425550" rtl="0" eaLnBrk="1" latinLnBrk="0" hangingPunct="1">
        <a:defRPr sz="2806" kern="1200">
          <a:solidFill>
            <a:schemeClr val="tx1"/>
          </a:solidFill>
          <a:latin typeface="+mn-lt"/>
          <a:ea typeface="+mn-ea"/>
          <a:cs typeface="+mn-cs"/>
        </a:defRPr>
      </a:lvl6pPr>
      <a:lvl7pPr marL="4276649" algn="l" defTabSz="1425550" rtl="0" eaLnBrk="1" latinLnBrk="0" hangingPunct="1">
        <a:defRPr sz="2806" kern="1200">
          <a:solidFill>
            <a:schemeClr val="tx1"/>
          </a:solidFill>
          <a:latin typeface="+mn-lt"/>
          <a:ea typeface="+mn-ea"/>
          <a:cs typeface="+mn-cs"/>
        </a:defRPr>
      </a:lvl7pPr>
      <a:lvl8pPr marL="4989424" algn="l" defTabSz="1425550" rtl="0" eaLnBrk="1" latinLnBrk="0" hangingPunct="1">
        <a:defRPr sz="2806" kern="1200">
          <a:solidFill>
            <a:schemeClr val="tx1"/>
          </a:solidFill>
          <a:latin typeface="+mn-lt"/>
          <a:ea typeface="+mn-ea"/>
          <a:cs typeface="+mn-cs"/>
        </a:defRPr>
      </a:lvl8pPr>
      <a:lvl9pPr marL="5702198" algn="l" defTabSz="1425550" rtl="0"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11" Type="http://schemas.openxmlformats.org/officeDocument/2006/relationships/image" Target="../media/image10.jpg"/><Relationship Id="rId5" Type="http://schemas.openxmlformats.org/officeDocument/2006/relationships/image" Target="../media/image4.jpg"/><Relationship Id="rId10" Type="http://schemas.openxmlformats.org/officeDocument/2006/relationships/image" Target="../media/image9.jpg"/><Relationship Id="rId4" Type="http://schemas.openxmlformats.org/officeDocument/2006/relationships/image" Target="../media/image3.jpeg"/><Relationship Id="rId9" Type="http://schemas.openxmlformats.org/officeDocument/2006/relationships/image" Target="../media/image8.jpg"/></Relationships>
</file>

<file path=ppt/slides/_rels/slide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descr="Shape, rectangle&#10;&#10;Description automatically generated">
            <a:extLst>
              <a:ext uri="{FF2B5EF4-FFF2-40B4-BE49-F238E27FC236}">
                <a16:creationId xmlns:a16="http://schemas.microsoft.com/office/drawing/2014/main" id="{4B1E7273-DB54-78AB-B7F4-503D942EA53B}"/>
              </a:ext>
            </a:extLst>
          </p:cNvPr>
          <p:cNvPicPr>
            <a:picLocks noChangeAspect="1"/>
          </p:cNvPicPr>
          <p:nvPr/>
        </p:nvPicPr>
        <p:blipFill>
          <a:blip r:embed="rId2">
            <a:alphaModFix/>
          </a:blip>
          <a:stretch>
            <a:fillRect/>
          </a:stretch>
        </p:blipFill>
        <p:spPr>
          <a:xfrm>
            <a:off x="7751591" y="417122"/>
            <a:ext cx="7176652" cy="8748922"/>
          </a:xfrm>
          <a:prstGeom prst="rect">
            <a:avLst/>
          </a:prstGeom>
        </p:spPr>
      </p:pic>
      <p:sp>
        <p:nvSpPr>
          <p:cNvPr id="17" name="Text Box 23">
            <a:extLst>
              <a:ext uri="{FF2B5EF4-FFF2-40B4-BE49-F238E27FC236}">
                <a16:creationId xmlns:a16="http://schemas.microsoft.com/office/drawing/2014/main" id="{1E14AAD1-56FE-6AFF-ED06-45802F91C36B}"/>
              </a:ext>
            </a:extLst>
          </p:cNvPr>
          <p:cNvSpPr txBox="1">
            <a:spLocks noChangeArrowheads="1"/>
          </p:cNvSpPr>
          <p:nvPr/>
        </p:nvSpPr>
        <p:spPr bwMode="auto">
          <a:xfrm>
            <a:off x="8230915" y="7098392"/>
            <a:ext cx="6120130" cy="2176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ctr">
              <a:lnSpc>
                <a:spcPct val="107000"/>
              </a:lnSpc>
              <a:spcAft>
                <a:spcPts val="800"/>
              </a:spcAft>
            </a:pPr>
            <a:r>
              <a:rPr lang="en-GB" sz="1400" b="1" kern="100" dirty="0">
                <a:solidFill>
                  <a:srgbClr val="0070C0"/>
                </a:solidFill>
                <a:effectLst/>
                <a:latin typeface="Aptos" panose="020B0004020202020204" pitchFamily="34" charset="0"/>
                <a:ea typeface="Aptos" panose="020B0004020202020204" pitchFamily="34" charset="0"/>
                <a:cs typeface="Times New Roman" panose="02020603050405020304" pitchFamily="18" charset="0"/>
              </a:rPr>
              <a:t>Period Terrace House Conveniently Situated Close To Amenities Including Well Regarded Primary School, Shopping Parade, Making The Property An Ideal Family/First Time Purchase</a:t>
            </a:r>
          </a:p>
          <a:p>
            <a:pPr algn="ct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 </a:t>
            </a:r>
          </a:p>
          <a:p>
            <a:pPr algn="ctr">
              <a:lnSpc>
                <a:spcPct val="107000"/>
              </a:lnSpc>
              <a:spcAft>
                <a:spcPts val="800"/>
              </a:spcAft>
            </a:pPr>
            <a:r>
              <a:rPr lang="en-GB" sz="1400" kern="100" dirty="0">
                <a:effectLst/>
                <a:latin typeface="Aptos" panose="020B0004020202020204" pitchFamily="34" charset="0"/>
                <a:ea typeface="Aptos" panose="020B0004020202020204" pitchFamily="34" charset="0"/>
                <a:cs typeface="Times New Roman" panose="02020603050405020304" pitchFamily="18" charset="0"/>
              </a:rPr>
              <a:t>Lounge * Dining/Family Room * Family/Play Room * Kitchen * Utility Room * Two Bedrooms * Bathroom/</a:t>
            </a:r>
            <a:r>
              <a:rPr lang="en-GB" sz="1400" kern="100" dirty="0" err="1">
                <a:effectLst/>
                <a:latin typeface="Aptos" panose="020B0004020202020204" pitchFamily="34" charset="0"/>
                <a:ea typeface="Aptos" panose="020B0004020202020204" pitchFamily="34" charset="0"/>
                <a:cs typeface="Times New Roman" panose="02020603050405020304" pitchFamily="18" charset="0"/>
              </a:rPr>
              <a:t>Wc</a:t>
            </a:r>
            <a:r>
              <a:rPr lang="en-GB" sz="1400" kern="100" dirty="0">
                <a:effectLst/>
                <a:latin typeface="Aptos" panose="020B0004020202020204" pitchFamily="34" charset="0"/>
                <a:ea typeface="Aptos" panose="020B0004020202020204" pitchFamily="34" charset="0"/>
                <a:cs typeface="Times New Roman" panose="02020603050405020304" pitchFamily="18" charset="0"/>
              </a:rPr>
              <a:t> * Second Floor Attic Room * Courtyard Garden * Viewing Recommended </a:t>
            </a:r>
          </a:p>
        </p:txBody>
      </p:sp>
      <p:sp>
        <p:nvSpPr>
          <p:cNvPr id="20" name="Text Box 24">
            <a:extLst>
              <a:ext uri="{FF2B5EF4-FFF2-40B4-BE49-F238E27FC236}">
                <a16:creationId xmlns:a16="http://schemas.microsoft.com/office/drawing/2014/main" id="{091C62D5-6A48-5D3C-30F0-C9E302EBA621}"/>
              </a:ext>
            </a:extLst>
          </p:cNvPr>
          <p:cNvSpPr txBox="1">
            <a:spLocks noChangeArrowheads="1"/>
          </p:cNvSpPr>
          <p:nvPr/>
        </p:nvSpPr>
        <p:spPr bwMode="auto">
          <a:xfrm>
            <a:off x="12570920" y="1751903"/>
            <a:ext cx="1925181" cy="835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GUIDE PRICE</a:t>
            </a:r>
            <a:r>
              <a:rPr lang="en-GB" sz="1200" dirty="0">
                <a:solidFill>
                  <a:srgbClr val="0048FF"/>
                </a:solidFill>
                <a:effectLst/>
                <a:latin typeface="HelveticaNeueLT-Roman"/>
                <a:ea typeface="Times New Roman" panose="02020603050405020304" pitchFamily="18" charset="0"/>
                <a:cs typeface="HelveticaNeueLT-Roman"/>
              </a:rPr>
              <a:t> </a:t>
            </a:r>
            <a:r>
              <a:rPr lang="en-GB" sz="1900">
                <a:solidFill>
                  <a:srgbClr val="000000"/>
                </a:solidFill>
                <a:effectLst/>
                <a:latin typeface="HelveticaNeueLT-Roman"/>
                <a:ea typeface="Times New Roman" panose="02020603050405020304" pitchFamily="18" charset="0"/>
                <a:cs typeface="HelveticaNeueLT-Roman"/>
              </a:rPr>
              <a:t>£240</a:t>
            </a:r>
            <a:r>
              <a:rPr lang="en-GB" sz="1900">
                <a:solidFill>
                  <a:srgbClr val="000000"/>
                </a:solidFill>
                <a:latin typeface="HelveticaNeueLT-Roman"/>
                <a:ea typeface="Times New Roman" panose="02020603050405020304" pitchFamily="18" charset="0"/>
                <a:cs typeface="HelveticaNeueLT-Roman"/>
              </a:rPr>
              <a:t>,000</a:t>
            </a:r>
            <a:endParaRPr lang="en-GB" sz="1200" dirty="0">
              <a:effectLst/>
              <a:latin typeface="Times New Roman" panose="02020603050405020304" pitchFamily="18" charset="0"/>
              <a:ea typeface="Times New Roman" panose="02020603050405020304" pitchFamily="18" charset="0"/>
            </a:endParaRPr>
          </a:p>
          <a:p>
            <a:pPr>
              <a:lnSpc>
                <a:spcPct val="120000"/>
              </a:lnSpc>
              <a:tabLst>
                <a:tab pos="685800" algn="l"/>
              </a:tabLst>
            </a:pPr>
            <a:r>
              <a:rPr lang="en-GB" sz="1200" dirty="0">
                <a:solidFill>
                  <a:srgbClr val="0057A8"/>
                </a:solidFill>
                <a:effectLst/>
                <a:latin typeface="HelveticaNeueLT-Roman"/>
                <a:ea typeface="Times New Roman" panose="02020603050405020304" pitchFamily="18" charset="0"/>
                <a:cs typeface="HelveticaNeueLT-Roman"/>
              </a:rPr>
              <a:t>TENURE </a:t>
            </a:r>
            <a:r>
              <a:rPr lang="en-GB" sz="1200" dirty="0">
                <a:solidFill>
                  <a:srgbClr val="0048FF"/>
                </a:solidFill>
                <a:effectLst/>
                <a:latin typeface="HelveticaNeueLT-Roman"/>
                <a:ea typeface="Times New Roman" panose="02020603050405020304" pitchFamily="18" charset="0"/>
                <a:cs typeface="HelveticaNeueLT-Roman"/>
              </a:rPr>
              <a:t>	</a:t>
            </a:r>
            <a:r>
              <a:rPr lang="en-GB" sz="1200" dirty="0">
                <a:effectLst/>
                <a:latin typeface="HelveticaNeueLT-Roman"/>
                <a:ea typeface="Times New Roman" panose="02020603050405020304" pitchFamily="18" charset="0"/>
                <a:cs typeface="HelveticaNeueLT-Roman"/>
              </a:rPr>
              <a:t>Freehold</a:t>
            </a:r>
            <a:endParaRPr lang="en-GB" sz="1200" dirty="0">
              <a:effectLst/>
              <a:latin typeface="Times New Roman" panose="02020603050405020304" pitchFamily="18" charset="0"/>
              <a:ea typeface="Times New Roman" panose="02020603050405020304" pitchFamily="18" charset="0"/>
            </a:endParaRPr>
          </a:p>
          <a:p>
            <a:r>
              <a:rPr lang="en-GB" sz="1200" dirty="0">
                <a:effectLst/>
                <a:latin typeface="Times New Roman" panose="02020603050405020304" pitchFamily="18" charset="0"/>
                <a:ea typeface="Times New Roman" panose="02020603050405020304" pitchFamily="18" charset="0"/>
              </a:rPr>
              <a:t> </a:t>
            </a:r>
          </a:p>
        </p:txBody>
      </p:sp>
      <p:sp>
        <p:nvSpPr>
          <p:cNvPr id="21" name="Text Box 26">
            <a:extLst>
              <a:ext uri="{FF2B5EF4-FFF2-40B4-BE49-F238E27FC236}">
                <a16:creationId xmlns:a16="http://schemas.microsoft.com/office/drawing/2014/main" id="{6EF9207B-DFE2-5C64-D8E8-504DA677FC37}"/>
              </a:ext>
            </a:extLst>
          </p:cNvPr>
          <p:cNvSpPr txBox="1">
            <a:spLocks noChangeArrowheads="1"/>
          </p:cNvSpPr>
          <p:nvPr/>
        </p:nvSpPr>
        <p:spPr bwMode="auto">
          <a:xfrm>
            <a:off x="8230915" y="1804912"/>
            <a:ext cx="4063365" cy="662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r>
              <a:rPr lang="en-GB" dirty="0">
                <a:solidFill>
                  <a:srgbClr val="FFFFFF"/>
                </a:solidFill>
                <a:latin typeface="HelveticaNeueLT-Medium"/>
                <a:ea typeface="Times New Roman" panose="02020603050405020304" pitchFamily="18" charset="0"/>
              </a:rPr>
              <a:t>156 Withycomb</a:t>
            </a:r>
            <a:r>
              <a:rPr lang="en-GB" sz="1800" dirty="0">
                <a:solidFill>
                  <a:srgbClr val="FFFFFF"/>
                </a:solidFill>
                <a:effectLst/>
                <a:latin typeface="HelveticaNeueLT-Medium"/>
                <a:ea typeface="Times New Roman" panose="02020603050405020304" pitchFamily="18" charset="0"/>
              </a:rPr>
              <a:t>e Village Road, Exmouth, EX8 </a:t>
            </a:r>
            <a:r>
              <a:rPr lang="en-GB" dirty="0">
                <a:solidFill>
                  <a:srgbClr val="FFFFFF"/>
                </a:solidFill>
                <a:latin typeface="HelveticaNeueLT-Medium"/>
                <a:ea typeface="Times New Roman" panose="02020603050405020304" pitchFamily="18" charset="0"/>
              </a:rPr>
              <a:t>3BA</a:t>
            </a:r>
            <a:endParaRPr lang="en-GB" sz="1800" dirty="0">
              <a:effectLst/>
              <a:latin typeface="Times New Roman" panose="02020603050405020304" pitchFamily="18" charset="0"/>
              <a:ea typeface="Times New Roman" panose="02020603050405020304" pitchFamily="18" charset="0"/>
            </a:endParaRPr>
          </a:p>
        </p:txBody>
      </p:sp>
      <p:sp>
        <p:nvSpPr>
          <p:cNvPr id="22" name="Text Box 19">
            <a:extLst>
              <a:ext uri="{FF2B5EF4-FFF2-40B4-BE49-F238E27FC236}">
                <a16:creationId xmlns:a16="http://schemas.microsoft.com/office/drawing/2014/main" id="{B5E09519-8895-6BE0-CC84-333AE5155FA9}"/>
              </a:ext>
            </a:extLst>
          </p:cNvPr>
          <p:cNvSpPr txBox="1">
            <a:spLocks noChangeArrowheads="1"/>
          </p:cNvSpPr>
          <p:nvPr/>
        </p:nvSpPr>
        <p:spPr bwMode="auto">
          <a:xfrm>
            <a:off x="8230915" y="741447"/>
            <a:ext cx="6480175"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800" dirty="0" err="1">
                <a:solidFill>
                  <a:srgbClr val="333333"/>
                </a:solidFill>
                <a:effectLst/>
                <a:latin typeface="Helvetica" pitchFamily="2" charset="0"/>
                <a:ea typeface="Times New Roman" panose="02020603050405020304" pitchFamily="18" charset="0"/>
                <a:cs typeface="HelveticaNeueLTStd-Bd"/>
              </a:rPr>
              <a:t>www.</a:t>
            </a:r>
            <a:r>
              <a:rPr lang="en-GB" sz="1800" dirty="0" err="1">
                <a:solidFill>
                  <a:srgbClr val="333333"/>
                </a:solidFill>
                <a:effectLst/>
                <a:latin typeface="Helvetica" pitchFamily="2" charset="0"/>
                <a:ea typeface="Times New Roman" panose="02020603050405020304" pitchFamily="18" charset="0"/>
                <a:cs typeface="HelveticaNeueLTStd-Md"/>
              </a:rPr>
              <a:t>pennys.net</a:t>
            </a:r>
            <a:endParaRPr lang="en-GB" sz="1200" dirty="0">
              <a:effectLst/>
              <a:latin typeface="Times New Roman" panose="02020603050405020304" pitchFamily="18" charset="0"/>
              <a:ea typeface="Times New Roman" panose="02020603050405020304" pitchFamily="18" charset="0"/>
            </a:endParaRPr>
          </a:p>
        </p:txBody>
      </p:sp>
      <p:cxnSp>
        <p:nvCxnSpPr>
          <p:cNvPr id="23" name="Straight Connector 22">
            <a:extLst>
              <a:ext uri="{FF2B5EF4-FFF2-40B4-BE49-F238E27FC236}">
                <a16:creationId xmlns:a16="http://schemas.microsoft.com/office/drawing/2014/main" id="{CFCBF282-AD09-E914-C52C-EB3FBC53349C}"/>
              </a:ext>
            </a:extLst>
          </p:cNvPr>
          <p:cNvCxnSpPr/>
          <p:nvPr/>
        </p:nvCxnSpPr>
        <p:spPr>
          <a:xfrm>
            <a:off x="7751591" y="9682947"/>
            <a:ext cx="7078779" cy="0"/>
          </a:xfrm>
          <a:prstGeom prst="line">
            <a:avLst/>
          </a:prstGeom>
          <a:ln w="28575">
            <a:solidFill>
              <a:srgbClr val="0057A7"/>
            </a:solidFill>
          </a:ln>
        </p:spPr>
        <p:style>
          <a:lnRef idx="1">
            <a:schemeClr val="accent1"/>
          </a:lnRef>
          <a:fillRef idx="0">
            <a:schemeClr val="accent1"/>
          </a:fillRef>
          <a:effectRef idx="0">
            <a:schemeClr val="accent1"/>
          </a:effectRef>
          <a:fontRef idx="minor">
            <a:schemeClr val="tx1"/>
          </a:fontRef>
        </p:style>
      </p:cxnSp>
      <p:sp>
        <p:nvSpPr>
          <p:cNvPr id="26" name="Rectangle 25">
            <a:extLst>
              <a:ext uri="{FF2B5EF4-FFF2-40B4-BE49-F238E27FC236}">
                <a16:creationId xmlns:a16="http://schemas.microsoft.com/office/drawing/2014/main" id="{36F1A157-92E8-A84F-7708-EA363B8D6491}"/>
              </a:ext>
            </a:extLst>
          </p:cNvPr>
          <p:cNvSpPr>
            <a:spLocks noChangeArrowheads="1"/>
          </p:cNvSpPr>
          <p:nvPr/>
        </p:nvSpPr>
        <p:spPr bwMode="auto">
          <a:xfrm>
            <a:off x="408260" y="359887"/>
            <a:ext cx="6840220" cy="9972040"/>
          </a:xfrm>
          <a:prstGeom prst="rect">
            <a:avLst/>
          </a:prstGeom>
          <a:noFill/>
          <a:ln w="44450">
            <a:solidFill>
              <a:srgbClr val="0057A8"/>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27" name="Text Box 22">
            <a:extLst>
              <a:ext uri="{FF2B5EF4-FFF2-40B4-BE49-F238E27FC236}">
                <a16:creationId xmlns:a16="http://schemas.microsoft.com/office/drawing/2014/main" id="{24A89932-7C65-608A-E3EC-D32690BE7309}"/>
              </a:ext>
            </a:extLst>
          </p:cNvPr>
          <p:cNvSpPr txBox="1">
            <a:spLocks noChangeArrowheads="1"/>
          </p:cNvSpPr>
          <p:nvPr/>
        </p:nvSpPr>
        <p:spPr bwMode="auto">
          <a:xfrm>
            <a:off x="592579" y="9682947"/>
            <a:ext cx="6480175" cy="450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just"/>
            <a:r>
              <a:rPr lang="en-GB" sz="600">
                <a:solidFill>
                  <a:srgbClr val="000000"/>
                </a:solidFill>
                <a:effectLst/>
                <a:latin typeface="Helvetica" pitchFamily="2" charset="0"/>
                <a:ea typeface="Times New Roman" panose="02020603050405020304" pitchFamily="18" charset="0"/>
                <a:cs typeface="Times-Italic" pitchFamily="2" charset="0"/>
              </a:rPr>
              <a:t>Pennys Estate Agents Limited for themselves and for the vendor of this property whose agents they are give notice that:- (1) These particulars do not constitute any part of an offer or a contract. (2) All statements contained in these particulars are made without responsibility on the part of Pennys Estate Agents Limited. (3) None of the statements contained in these particulars are to be relied upon as a statement or representation of fact. (4) Any intending purchaser must satisfy himself/herself by inspection or otherwise as to the correctness of each of the statements contained in these particulars. (5) The vendor does not make or give and neither do Pennys Estate Agents Limited nor any person in their employment has any authority to make or give any representation or warranty whatever in relation to this property.</a:t>
            </a:r>
            <a:endParaRPr lang="en-GB" sz="1200">
              <a:effectLst/>
              <a:latin typeface="Times New Roman" panose="02020603050405020304" pitchFamily="18" charset="0"/>
              <a:ea typeface="Times New Roman" panose="02020603050405020304" pitchFamily="18" charset="0"/>
            </a:endParaRPr>
          </a:p>
          <a:p>
            <a:r>
              <a:rPr lang="en-GB" sz="600">
                <a:solidFill>
                  <a:srgbClr val="000000"/>
                </a:solidFill>
                <a:effectLst/>
                <a:latin typeface="Helvetica" pitchFamily="2" charset="0"/>
                <a:ea typeface="Times New Roman" panose="02020603050405020304" pitchFamily="18" charset="0"/>
              </a:rPr>
              <a:t> </a:t>
            </a:r>
            <a:endParaRPr lang="en-GB" sz="1200">
              <a:effectLst/>
              <a:latin typeface="Times New Roman" panose="02020603050405020304" pitchFamily="18" charset="0"/>
              <a:ea typeface="Times New Roman" panose="02020603050405020304" pitchFamily="18" charset="0"/>
            </a:endParaRPr>
          </a:p>
        </p:txBody>
      </p:sp>
      <p:pic>
        <p:nvPicPr>
          <p:cNvPr id="53" name="Picture 52">
            <a:extLst>
              <a:ext uri="{FF2B5EF4-FFF2-40B4-BE49-F238E27FC236}">
                <a16:creationId xmlns:a16="http://schemas.microsoft.com/office/drawing/2014/main" id="{9EC478D6-12EA-3601-26AA-1125E32778FF}"/>
              </a:ext>
            </a:extLst>
          </p:cNvPr>
          <p:cNvPicPr>
            <a:picLocks noChangeAspect="1"/>
          </p:cNvPicPr>
          <p:nvPr/>
        </p:nvPicPr>
        <p:blipFill>
          <a:blip r:embed="rId3">
            <a:extLst>
              <a:ext uri="{28A0092B-C50C-407E-A947-70E740481C1C}">
                <a14:useLocalDpi xmlns:a14="http://schemas.microsoft.com/office/drawing/2010/main" val="0"/>
              </a:ext>
            </a:extLst>
          </a:blip>
          <a:srcRect b="35262"/>
          <a:stretch>
            <a:fillRect/>
          </a:stretch>
        </p:blipFill>
        <p:spPr bwMode="auto">
          <a:xfrm>
            <a:off x="7746699" y="9950366"/>
            <a:ext cx="1910470" cy="437313"/>
          </a:xfrm>
          <a:prstGeom prst="rect">
            <a:avLst/>
          </a:prstGeom>
          <a:noFill/>
        </p:spPr>
      </p:pic>
      <p:sp>
        <p:nvSpPr>
          <p:cNvPr id="54" name="Text Box 20">
            <a:extLst>
              <a:ext uri="{FF2B5EF4-FFF2-40B4-BE49-F238E27FC236}">
                <a16:creationId xmlns:a16="http://schemas.microsoft.com/office/drawing/2014/main" id="{8F2A2BE9-1C5F-7733-10AA-F18CCE2B41B7}"/>
              </a:ext>
            </a:extLst>
          </p:cNvPr>
          <p:cNvSpPr txBox="1">
            <a:spLocks noChangeArrowheads="1"/>
          </p:cNvSpPr>
          <p:nvPr/>
        </p:nvSpPr>
        <p:spPr bwMode="auto">
          <a:xfrm>
            <a:off x="7746699" y="9805151"/>
            <a:ext cx="677518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0" tIns="0" rIns="0" bIns="0" anchor="t" anchorCtr="0" upright="1">
            <a:noAutofit/>
          </a:bodyPr>
          <a:lstStyle/>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Bd"/>
              </a:rPr>
              <a:t>PENNYS ESTATE AGENTS</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818285"/>
                </a:solidFill>
                <a:effectLst/>
                <a:latin typeface="Frutiger LT Std 55 Roman"/>
                <a:ea typeface="Times New Roman" panose="02020603050405020304" pitchFamily="18" charset="0"/>
                <a:cs typeface="HelveticaNeueLTStd-Lt"/>
              </a:rPr>
              <a:t>2 Rolle House, Rolle Street, Exmouth, Devon, EX8 2SN</a:t>
            </a:r>
            <a:endParaRPr lang="en-GB" sz="1200" dirty="0">
              <a:effectLst/>
              <a:latin typeface="Times New Roman" panose="02020603050405020304" pitchFamily="18" charset="0"/>
              <a:ea typeface="Times New Roman" panose="02020603050405020304" pitchFamily="18" charset="0"/>
            </a:endParaRPr>
          </a:p>
          <a:p>
            <a:pPr algn="r">
              <a:lnSpc>
                <a:spcPct val="115000"/>
              </a:lnSpc>
            </a:pPr>
            <a:r>
              <a:rPr lang="en-GB" sz="1100" dirty="0">
                <a:solidFill>
                  <a:srgbClr val="0057A8"/>
                </a:solidFill>
                <a:effectLst/>
                <a:latin typeface="Frutiger LT Std 55 Roman"/>
                <a:ea typeface="Times New Roman" panose="02020603050405020304" pitchFamily="18" charset="0"/>
                <a:cs typeface="HelveticaNeueLTStd-Lt"/>
              </a:rPr>
              <a:t>Tel:</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a:solidFill>
                  <a:srgbClr val="818285"/>
                </a:solidFill>
                <a:effectLst/>
                <a:latin typeface="Frutiger LT Std 55 Roman"/>
                <a:ea typeface="Times New Roman" panose="02020603050405020304" pitchFamily="18" charset="0"/>
                <a:cs typeface="HelveticaNeueLTStd-Md"/>
              </a:rPr>
              <a:t>01395 264111 </a:t>
            </a:r>
            <a:r>
              <a:rPr lang="en-GB" sz="1100" dirty="0" err="1">
                <a:solidFill>
                  <a:srgbClr val="0057A8"/>
                </a:solidFill>
                <a:effectLst/>
                <a:latin typeface="Frutiger LT Std 55 Roman"/>
                <a:ea typeface="Times New Roman" panose="02020603050405020304" pitchFamily="18" charset="0"/>
                <a:cs typeface="HelveticaNeueLTStd-Lt"/>
              </a:rPr>
              <a:t>EMail</a:t>
            </a:r>
            <a:r>
              <a:rPr lang="en-GB" sz="1100" dirty="0">
                <a:solidFill>
                  <a:srgbClr val="0057A8"/>
                </a:solidFill>
                <a:effectLst/>
                <a:latin typeface="Frutiger LT Std 55 Roman"/>
                <a:ea typeface="Times New Roman" panose="02020603050405020304" pitchFamily="18" charset="0"/>
                <a:cs typeface="HelveticaNeueLTStd-Lt"/>
              </a:rPr>
              <a:t>:</a:t>
            </a:r>
            <a:r>
              <a:rPr lang="en-GB" sz="1100" dirty="0">
                <a:solidFill>
                  <a:srgbClr val="0048FF"/>
                </a:solidFill>
                <a:effectLst/>
                <a:latin typeface="Frutiger LT Std 55 Roman"/>
                <a:ea typeface="Times New Roman" panose="02020603050405020304" pitchFamily="18" charset="0"/>
                <a:cs typeface="HelveticaNeueLTStd-Lt"/>
              </a:rPr>
              <a:t> </a:t>
            </a:r>
            <a:r>
              <a:rPr lang="en-GB" sz="1100" dirty="0" err="1">
                <a:solidFill>
                  <a:srgbClr val="818285"/>
                </a:solidFill>
                <a:effectLst/>
                <a:latin typeface="Frutiger LT Std 55 Roman"/>
                <a:ea typeface="Times New Roman" panose="02020603050405020304" pitchFamily="18" charset="0"/>
                <a:cs typeface="HelveticaNeueLTStd-Md"/>
              </a:rPr>
              <a:t>help@pennys.net</a:t>
            </a:r>
            <a:endParaRPr lang="en-GB" sz="1200" dirty="0">
              <a:effectLst/>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5D572870-F8B2-B9BC-1A37-B015BCF31B4B}"/>
              </a:ext>
            </a:extLst>
          </p:cNvPr>
          <p:cNvSpPr txBox="1"/>
          <p:nvPr/>
        </p:nvSpPr>
        <p:spPr>
          <a:xfrm>
            <a:off x="14581541" y="4320142"/>
            <a:ext cx="3155749" cy="1607304"/>
          </a:xfrm>
          <a:prstGeom prst="rect">
            <a:avLst/>
          </a:prstGeom>
          <a:noFill/>
          <a:ln>
            <a:noFill/>
          </a:ln>
        </p:spPr>
        <p:txBody>
          <a:bodyPr wrap="square" rtlCol="0">
            <a:spAutoFit/>
          </a:bodyPr>
          <a:lstStyle/>
          <a:p>
            <a:endParaRPr lang="en-GB" dirty="0"/>
          </a:p>
        </p:txBody>
      </p:sp>
      <p:pic>
        <p:nvPicPr>
          <p:cNvPr id="1026" name="Picture 2">
            <a:extLst>
              <a:ext uri="{FF2B5EF4-FFF2-40B4-BE49-F238E27FC236}">
                <a16:creationId xmlns:a16="http://schemas.microsoft.com/office/drawing/2014/main" id="{4D13459A-FF7A-FCCB-C42F-1199D9924E1A}"/>
              </a:ext>
            </a:extLst>
          </p:cNvPr>
          <p:cNvPicPr>
            <a:picLocks noChangeAspect="1" noChangeArrowheads="1"/>
          </p:cNvPicPr>
          <p:nvPr/>
        </p:nvPicPr>
        <p:blipFill>
          <a:blip r:embed="rId4"/>
          <a:srcRect/>
          <a:stretch/>
        </p:blipFill>
        <p:spPr bwMode="auto">
          <a:xfrm>
            <a:off x="8134066" y="2726182"/>
            <a:ext cx="6321199" cy="421734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DA1A75E3-4934-DB28-CD3A-701109B16DBE}"/>
              </a:ext>
            </a:extLst>
          </p:cNvPr>
          <p:cNvPicPr>
            <a:picLocks noChangeAspect="1" noChangeArrowheads="1"/>
          </p:cNvPicPr>
          <p:nvPr/>
        </p:nvPicPr>
        <p:blipFill>
          <a:blip r:embed="rId5"/>
          <a:srcRect/>
          <a:stretch/>
        </p:blipFill>
        <p:spPr bwMode="auto">
          <a:xfrm>
            <a:off x="653912" y="608851"/>
            <a:ext cx="3111435" cy="2333576"/>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5DA2AA65-6B32-34E4-EA1C-213C1171C05A}"/>
              </a:ext>
            </a:extLst>
          </p:cNvPr>
          <p:cNvPicPr>
            <a:picLocks noChangeAspect="1" noChangeArrowheads="1"/>
          </p:cNvPicPr>
          <p:nvPr/>
        </p:nvPicPr>
        <p:blipFill>
          <a:blip r:embed="rId6"/>
          <a:srcRect/>
          <a:stretch/>
        </p:blipFill>
        <p:spPr bwMode="auto">
          <a:xfrm>
            <a:off x="3864741" y="549924"/>
            <a:ext cx="3171953" cy="244415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C80F6E74-FCDC-F11D-640A-3505AB6D3EFA}"/>
              </a:ext>
            </a:extLst>
          </p:cNvPr>
          <p:cNvPicPr>
            <a:picLocks noChangeAspect="1" noChangeArrowheads="1"/>
          </p:cNvPicPr>
          <p:nvPr/>
        </p:nvPicPr>
        <p:blipFill>
          <a:blip r:embed="rId7"/>
          <a:srcRect/>
          <a:stretch/>
        </p:blipFill>
        <p:spPr bwMode="auto">
          <a:xfrm>
            <a:off x="653911" y="3111983"/>
            <a:ext cx="3111435" cy="218339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F86DFEDF-53F9-B000-D942-4F7DEB58EB5A}"/>
              </a:ext>
            </a:extLst>
          </p:cNvPr>
          <p:cNvPicPr>
            <a:picLocks noChangeAspect="1" noChangeArrowheads="1"/>
          </p:cNvPicPr>
          <p:nvPr/>
        </p:nvPicPr>
        <p:blipFill>
          <a:blip r:embed="rId8"/>
          <a:srcRect/>
          <a:stretch/>
        </p:blipFill>
        <p:spPr bwMode="auto">
          <a:xfrm>
            <a:off x="3864742" y="3113639"/>
            <a:ext cx="3171952" cy="2181734"/>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67401396-9EB2-BE7E-816D-45BF1A9FF521}"/>
              </a:ext>
            </a:extLst>
          </p:cNvPr>
          <p:cNvPicPr>
            <a:picLocks noChangeAspect="1" noChangeArrowheads="1"/>
          </p:cNvPicPr>
          <p:nvPr/>
        </p:nvPicPr>
        <p:blipFill>
          <a:blip r:embed="rId9"/>
          <a:srcRect/>
          <a:stretch/>
        </p:blipFill>
        <p:spPr bwMode="auto">
          <a:xfrm>
            <a:off x="664085" y="5412065"/>
            <a:ext cx="3134897" cy="2216105"/>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FF8C7C4B-79F3-C413-D553-F3DB7F025E50}"/>
              </a:ext>
            </a:extLst>
          </p:cNvPr>
          <p:cNvPicPr>
            <a:picLocks noChangeAspect="1" noChangeArrowheads="1"/>
          </p:cNvPicPr>
          <p:nvPr/>
        </p:nvPicPr>
        <p:blipFill>
          <a:blip r:embed="rId10"/>
          <a:srcRect/>
          <a:stretch/>
        </p:blipFill>
        <p:spPr bwMode="auto">
          <a:xfrm>
            <a:off x="3925259" y="5412065"/>
            <a:ext cx="3111435" cy="2216105"/>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6E5CF0B7-2F2C-DA2E-636B-37F50BFE8C0E}"/>
              </a:ext>
            </a:extLst>
          </p:cNvPr>
          <p:cNvPicPr>
            <a:picLocks noChangeAspect="1" noChangeArrowheads="1"/>
          </p:cNvPicPr>
          <p:nvPr/>
        </p:nvPicPr>
        <p:blipFill>
          <a:blip r:embed="rId11"/>
          <a:srcRect/>
          <a:stretch/>
        </p:blipFill>
        <p:spPr bwMode="auto">
          <a:xfrm>
            <a:off x="2993229" y="7864010"/>
            <a:ext cx="1670280" cy="16201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57571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1D6223F6-458B-E99C-D36C-F83874E3BA7C}"/>
              </a:ext>
            </a:extLst>
          </p:cNvPr>
          <p:cNvSpPr>
            <a:spLocks noChangeArrowheads="1"/>
          </p:cNvSpPr>
          <p:nvPr/>
        </p:nvSpPr>
        <p:spPr bwMode="auto">
          <a:xfrm>
            <a:off x="359093"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5" name="Rectangle 4">
            <a:extLst>
              <a:ext uri="{FF2B5EF4-FFF2-40B4-BE49-F238E27FC236}">
                <a16:creationId xmlns:a16="http://schemas.microsoft.com/office/drawing/2014/main" id="{BE30A96B-7BF2-8E4F-34A1-0C71741340FA}"/>
              </a:ext>
            </a:extLst>
          </p:cNvPr>
          <p:cNvSpPr>
            <a:spLocks noChangeArrowheads="1"/>
          </p:cNvSpPr>
          <p:nvPr/>
        </p:nvSpPr>
        <p:spPr bwMode="auto">
          <a:xfrm>
            <a:off x="7920038" y="359887"/>
            <a:ext cx="6840220" cy="9972040"/>
          </a:xfrm>
          <a:prstGeom prst="rect">
            <a:avLst/>
          </a:prstGeom>
          <a:noFill/>
          <a:ln w="444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2" name="TextBox 11">
            <a:extLst>
              <a:ext uri="{FF2B5EF4-FFF2-40B4-BE49-F238E27FC236}">
                <a16:creationId xmlns:a16="http://schemas.microsoft.com/office/drawing/2014/main" id="{CCBE93BF-9BF8-8E64-90F4-53084BDB732A}"/>
              </a:ext>
            </a:extLst>
          </p:cNvPr>
          <p:cNvSpPr txBox="1"/>
          <p:nvPr/>
        </p:nvSpPr>
        <p:spPr>
          <a:xfrm>
            <a:off x="539115" y="522605"/>
            <a:ext cx="6429244" cy="18197289"/>
          </a:xfrm>
          <a:prstGeom prst="rect">
            <a:avLst/>
          </a:prstGeom>
          <a:noFill/>
        </p:spPr>
        <p:txBody>
          <a:bodyPr wrap="square" rtlCol="0">
            <a:spAutoFit/>
          </a:bodyPr>
          <a:lstStyle/>
          <a:p>
            <a:pPr algn="ctr"/>
            <a:r>
              <a:rPr lang="en-GB" sz="1400" b="1" dirty="0">
                <a:solidFill>
                  <a:srgbClr val="333333"/>
                </a:solidFill>
                <a:latin typeface="Helvetica" panose="020B0604020202020204" pitchFamily="34" charset="0"/>
                <a:ea typeface="Times New Roman" panose="02020603050405020304" pitchFamily="18" charset="0"/>
                <a:cs typeface="Helvetica" panose="020B0604020202020204" pitchFamily="34" charset="0"/>
              </a:rPr>
              <a:t>156 Withycombe Village Road, Exmouth, EX8 3BA</a:t>
            </a:r>
            <a:endParaRPr lang="en-GB" sz="140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br>
              <a:rPr lang="en-GB" sz="1400" dirty="0">
                <a:latin typeface="Helvetica" panose="020B0604020202020204" pitchFamily="34" charset="0"/>
                <a:cs typeface="Helvetica" panose="020B0604020202020204" pitchFamily="34" charset="0"/>
              </a:rPr>
            </a:br>
            <a:r>
              <a:rPr lang="en-GB" sz="1400" b="1" dirty="0">
                <a:latin typeface="Helvetica" panose="020B0604020202020204" pitchFamily="34" charset="0"/>
                <a:cs typeface="Helvetica" panose="020B0604020202020204" pitchFamily="34" charset="0"/>
              </a:rPr>
              <a:t>THE ACCOMMODATION COMPRISES:   </a:t>
            </a:r>
            <a:r>
              <a:rPr lang="en-GB" sz="1400" dirty="0">
                <a:latin typeface="Helvetica" panose="020B0604020202020204" pitchFamily="34" charset="0"/>
                <a:cs typeface="Helvetica" panose="020B0604020202020204" pitchFamily="34" charset="0"/>
              </a:rPr>
              <a:t> Part glazed front door giving access to:</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RECEPTION HALL:</a:t>
            </a:r>
            <a:r>
              <a:rPr lang="en-GB" sz="1400" dirty="0">
                <a:latin typeface="Helvetica" panose="020B0604020202020204" pitchFamily="34" charset="0"/>
                <a:cs typeface="Helvetica" panose="020B0604020202020204" pitchFamily="34" charset="0"/>
              </a:rPr>
              <a:t>   With staircase rising to first floor.</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DINING/FAMILY ROOM:  </a:t>
            </a:r>
            <a:r>
              <a:rPr lang="en-GB" sz="1400" dirty="0">
                <a:latin typeface="Helvetica" panose="020B0604020202020204" pitchFamily="34" charset="0"/>
                <a:cs typeface="Helvetica" panose="020B0604020202020204" pitchFamily="34" charset="0"/>
              </a:rPr>
              <a:t> 3.05m x 2.79m (10'0" x 9'2")  A versatile room with double glazed window to front aspect, feature wood flooring, TV point.</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LOUNGE:   </a:t>
            </a:r>
            <a:r>
              <a:rPr lang="en-GB" sz="1400" dirty="0">
                <a:latin typeface="Helvetica" panose="020B0604020202020204" pitchFamily="34" charset="0"/>
                <a:cs typeface="Helvetica" panose="020B0604020202020204" pitchFamily="34" charset="0"/>
              </a:rPr>
              <a:t>3.89m x 3.78m (12'9" x 12'5")   With feature chimney recess, TV point, feature wood flooring, opening to:</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FAMILY/PLAY ROOM:  </a:t>
            </a:r>
            <a:r>
              <a:rPr lang="en-GB" sz="1400" dirty="0">
                <a:latin typeface="Helvetica" panose="020B0604020202020204" pitchFamily="34" charset="0"/>
                <a:cs typeface="Helvetica" panose="020B0604020202020204" pitchFamily="34" charset="0"/>
              </a:rPr>
              <a:t> 3.02m x 1.98m (9'11" x 6'6")   With double glazed double doors opening onto the rear garden, feature wood flooring and opening through to:</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KITCHEN:</a:t>
            </a:r>
            <a:r>
              <a:rPr lang="en-GB" sz="1400" dirty="0">
                <a:latin typeface="Helvetica" panose="020B0604020202020204" pitchFamily="34" charset="0"/>
                <a:cs typeface="Helvetica" panose="020B0604020202020204" pitchFamily="34" charset="0"/>
              </a:rPr>
              <a:t>   3m x 1.8m (9'10" x 5'11")  With a range of patterned worktops with cupboards and drawer units beneath, splashback surrounds, inset sink unit with mixer tap, built-in oven, four ring electric hob with stainless steel chimney style extractor hood over with light, built-in oven, tiled floor, opening to:</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UTILITY ROOM: </a:t>
            </a:r>
            <a:r>
              <a:rPr lang="en-GB" sz="1400" dirty="0">
                <a:latin typeface="Helvetica" panose="020B0604020202020204" pitchFamily="34" charset="0"/>
                <a:cs typeface="Helvetica" panose="020B0604020202020204" pitchFamily="34" charset="0"/>
              </a:rPr>
              <a:t>  1.73m x 1.42m (5'8" x 4'8")  Useful area with plumbing for automatic washing machine.</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FIRST FLOOR LANDING:</a:t>
            </a:r>
            <a:r>
              <a:rPr lang="en-GB" sz="1400" dirty="0">
                <a:latin typeface="Helvetica" panose="020B0604020202020204" pitchFamily="34" charset="0"/>
                <a:cs typeface="Helvetica" panose="020B0604020202020204" pitchFamily="34" charset="0"/>
              </a:rPr>
              <a:t>  With staircase rising to second floor.</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BEDROOM 1: </a:t>
            </a:r>
            <a:r>
              <a:rPr lang="en-GB" sz="1400" dirty="0">
                <a:latin typeface="Helvetica" panose="020B0604020202020204" pitchFamily="34" charset="0"/>
                <a:cs typeface="Helvetica" panose="020B0604020202020204" pitchFamily="34" charset="0"/>
              </a:rPr>
              <a:t>  4.06m x 2.79m (13'4" x 9'2")  With double glazed window to front elevation.</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BEDROOM 2: </a:t>
            </a:r>
            <a:r>
              <a:rPr lang="en-GB" sz="1400" dirty="0">
                <a:latin typeface="Helvetica" panose="020B0604020202020204" pitchFamily="34" charset="0"/>
                <a:cs typeface="Helvetica" panose="020B0604020202020204" pitchFamily="34" charset="0"/>
              </a:rPr>
              <a:t>  1.93m x 1.91m (6'4" x 6'3")  With double glazed window to rear aspect.</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BATHROOM/WC: </a:t>
            </a:r>
            <a:r>
              <a:rPr lang="en-GB" sz="1400" dirty="0">
                <a:latin typeface="Helvetica" panose="020B0604020202020204" pitchFamily="34" charset="0"/>
                <a:cs typeface="Helvetica" panose="020B0604020202020204" pitchFamily="34" charset="0"/>
              </a:rPr>
              <a:t>  Fitted with a modern suite comprising bath with shower and screen,  pedestal wash hand basin with mirror over, WC with push button flush, double glazed window.</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SECOND FLOOR ATTIC ROOM: </a:t>
            </a:r>
            <a:r>
              <a:rPr lang="en-GB" sz="1400" dirty="0">
                <a:latin typeface="Helvetica" panose="020B0604020202020204" pitchFamily="34" charset="0"/>
                <a:cs typeface="Helvetica" panose="020B0604020202020204" pitchFamily="34" charset="0"/>
              </a:rPr>
              <a:t> 3.94m x 3.61m (12'11" x 11'10")  A useful room with </a:t>
            </a:r>
            <a:r>
              <a:rPr lang="en-GB" sz="1400" dirty="0" err="1">
                <a:latin typeface="Helvetica" panose="020B0604020202020204" pitchFamily="34" charset="0"/>
                <a:cs typeface="Helvetica" panose="020B0604020202020204" pitchFamily="34" charset="0"/>
              </a:rPr>
              <a:t>velux</a:t>
            </a:r>
            <a:r>
              <a:rPr lang="en-GB" sz="1400" dirty="0">
                <a:latin typeface="Helvetica" panose="020B0604020202020204" pitchFamily="34" charset="0"/>
                <a:cs typeface="Helvetica" panose="020B0604020202020204" pitchFamily="34" charset="0"/>
              </a:rPr>
              <a:t> windows, access to eaves storage space.</a:t>
            </a:r>
          </a:p>
          <a:p>
            <a:endParaRPr lang="en-GB" sz="1400" dirty="0">
              <a:latin typeface="Helvetica" panose="020B0604020202020204" pitchFamily="34" charset="0"/>
              <a:cs typeface="Helvetica" panose="020B0604020202020204" pitchFamily="34" charset="0"/>
            </a:endParaRPr>
          </a:p>
          <a:p>
            <a:r>
              <a:rPr lang="en-GB" sz="1400" b="1" dirty="0">
                <a:latin typeface="Helvetica" panose="020B0604020202020204" pitchFamily="34" charset="0"/>
                <a:cs typeface="Helvetica" panose="020B0604020202020204" pitchFamily="34" charset="0"/>
              </a:rPr>
              <a:t>OUTSIDE: </a:t>
            </a:r>
            <a:r>
              <a:rPr lang="en-GB" sz="1400" dirty="0">
                <a:latin typeface="Helvetica" panose="020B0604020202020204" pitchFamily="34" charset="0"/>
                <a:cs typeface="Helvetica" panose="020B0604020202020204" pitchFamily="34" charset="0"/>
              </a:rPr>
              <a:t>  To the rear of the property is an enclosed courtyard garden.  Outside tap.</a:t>
            </a:r>
          </a:p>
          <a:p>
            <a:br>
              <a:rPr lang="en-GB" sz="1250" dirty="0">
                <a:latin typeface="Helvetica" panose="020B0604020202020204" pitchFamily="34" charset="0"/>
                <a:cs typeface="Helvetica" panose="020B0604020202020204" pitchFamily="34" charset="0"/>
              </a:rPr>
            </a:br>
            <a:endParaRPr lang="en-GB" sz="1250" dirty="0">
              <a:solidFill>
                <a:srgbClr val="333333"/>
              </a:solidFill>
              <a:effectLst/>
              <a:latin typeface="Helvetica" panose="020B0604020202020204" pitchFamily="34" charset="0"/>
              <a:ea typeface="Times New Roman" panose="02020603050405020304" pitchFamily="18" charset="0"/>
              <a:cs typeface="Helvetica" panose="020B0604020202020204" pitchFamily="34" charset="0"/>
            </a:endParaRPr>
          </a:p>
          <a:p>
            <a:endParaRPr lang="en-GB" sz="1250" dirty="0">
              <a:solidFill>
                <a:srgbClr val="333333"/>
              </a:solidFill>
              <a:latin typeface="Helvetica" panose="020B0604020202020204" pitchFamily="34" charset="0"/>
              <a:ea typeface="Times New Roman" panose="02020603050405020304" pitchFamily="18" charset="0"/>
              <a:cs typeface="Helvetica" panose="020B0604020202020204" pitchFamily="34" charset="0"/>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endParaRPr lang="en-GB" dirty="0">
              <a:solidFill>
                <a:srgbClr val="333333"/>
              </a:solidFill>
              <a:latin typeface="Helvetica" panose="020B0604020202020204" pitchFamily="34" charset="0"/>
              <a:ea typeface="Times New Roman" panose="02020603050405020304" pitchFamily="18" charset="0"/>
              <a:cs typeface="Helvetica-Bold"/>
            </a:endParaRPr>
          </a:p>
          <a:p>
            <a:endParaRPr lang="en-GB" sz="1800" dirty="0">
              <a:solidFill>
                <a:srgbClr val="333333"/>
              </a:solidFill>
              <a:effectLst/>
              <a:latin typeface="Helvetica" panose="020B0604020202020204" pitchFamily="34" charset="0"/>
              <a:ea typeface="Times New Roman" panose="02020603050405020304" pitchFamily="18" charset="0"/>
              <a:cs typeface="Helvetica-Bold"/>
            </a:endParaRPr>
          </a:p>
          <a:p>
            <a:br>
              <a:rPr lang="en-GB" sz="1800" dirty="0">
                <a:solidFill>
                  <a:srgbClr val="333333"/>
                </a:solidFill>
                <a:effectLst/>
                <a:latin typeface="Helvetica" panose="020B0604020202020204" pitchFamily="34" charset="0"/>
                <a:ea typeface="Times New Roman" panose="02020603050405020304" pitchFamily="18" charset="0"/>
                <a:cs typeface="Helvetica-Bold"/>
              </a:rPr>
            </a:br>
            <a:endParaRPr lang="en-US" sz="1100" dirty="0">
              <a:latin typeface="Helvetica" pitchFamily="2" charset="0"/>
            </a:endParaRPr>
          </a:p>
        </p:txBody>
      </p:sp>
      <p:sp>
        <p:nvSpPr>
          <p:cNvPr id="13" name="TextBox 12">
            <a:extLst>
              <a:ext uri="{FF2B5EF4-FFF2-40B4-BE49-F238E27FC236}">
                <a16:creationId xmlns:a16="http://schemas.microsoft.com/office/drawing/2014/main" id="{96F289B2-C3D7-742F-AA5D-DB0F07127B74}"/>
              </a:ext>
            </a:extLst>
          </p:cNvPr>
          <p:cNvSpPr txBox="1"/>
          <p:nvPr/>
        </p:nvSpPr>
        <p:spPr>
          <a:xfrm>
            <a:off x="8106563" y="522605"/>
            <a:ext cx="6429244" cy="8333050"/>
          </a:xfrm>
          <a:prstGeom prst="rect">
            <a:avLst/>
          </a:prstGeom>
          <a:noFill/>
        </p:spPr>
        <p:txBody>
          <a:bodyPr wrap="square" rtlCol="0">
            <a:spAutoFit/>
          </a:bodyPr>
          <a:lstStyle/>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r>
              <a:rPr lang="en-GB" sz="1200" b="1" dirty="0">
                <a:solidFill>
                  <a:srgbClr val="333333"/>
                </a:solidFill>
                <a:effectLst/>
                <a:latin typeface="Helvetica" panose="020B0604020202020204" pitchFamily="34" charset="0"/>
                <a:ea typeface="Times New Roman" panose="02020603050405020304" pitchFamily="18" charset="0"/>
                <a:cs typeface="Helvetica-Bold"/>
              </a:rPr>
              <a:t>FLOOR PLAN:</a:t>
            </a:r>
          </a:p>
          <a:p>
            <a:endParaRPr lang="en-GB" sz="1200" b="1" dirty="0">
              <a:solidFill>
                <a:srgbClr val="333333"/>
              </a:solidFill>
              <a:latin typeface="Helvetica" panose="020B0604020202020204" pitchFamily="34" charset="0"/>
              <a:ea typeface="Times New Roman" panose="02020603050405020304" pitchFamily="18" charset="0"/>
              <a:cs typeface="Helvetica-Bold"/>
            </a:endParaRPr>
          </a:p>
          <a:p>
            <a:pPr algn="ctr"/>
            <a:r>
              <a:rPr lang="en-GB" sz="1200" b="1" dirty="0">
                <a:solidFill>
                  <a:srgbClr val="333333"/>
                </a:solidFill>
                <a:effectLst/>
                <a:latin typeface="Helvetica" panose="020B0604020202020204" pitchFamily="34" charset="0"/>
                <a:ea typeface="Times New Roman" panose="02020603050405020304" pitchFamily="18" charset="0"/>
                <a:cs typeface="Helvetica-Bold"/>
              </a:rPr>
              <a:t> </a:t>
            </a: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b="1"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b="1" dirty="0">
              <a:solidFill>
                <a:srgbClr val="333333"/>
              </a:solidFill>
              <a:latin typeface="Helvetica" panose="020B0604020202020204" pitchFamily="34" charset="0"/>
              <a:ea typeface="Times New Roman" panose="02020603050405020304" pitchFamily="18" charset="0"/>
              <a:cs typeface="Helvetica-Bold"/>
            </a:endParaRPr>
          </a:p>
          <a:p>
            <a:endParaRPr lang="en-GB" sz="1250" dirty="0">
              <a:solidFill>
                <a:srgbClr val="333333"/>
              </a:solidFill>
              <a:effectLst/>
              <a:latin typeface="Helvetica" panose="020B0604020202020204" pitchFamily="34" charset="0"/>
              <a:ea typeface="Times New Roman" panose="02020603050405020304" pitchFamily="18" charset="0"/>
              <a:cs typeface="Helvetica-Bold"/>
            </a:endParaRPr>
          </a:p>
          <a:p>
            <a:endParaRPr lang="en-GB" sz="1250" dirty="0">
              <a:solidFill>
                <a:srgbClr val="333333"/>
              </a:solidFill>
              <a:latin typeface="Helvetica" panose="020B0604020202020204" pitchFamily="34" charset="0"/>
              <a:ea typeface="Times New Roman" panose="02020603050405020304" pitchFamily="18" charset="0"/>
            </a:endParaRPr>
          </a:p>
          <a:p>
            <a:endParaRPr lang="en-GB" sz="1250" dirty="0">
              <a:solidFill>
                <a:srgbClr val="333333"/>
              </a:solidFill>
              <a:effectLst/>
              <a:latin typeface="Helvetica" panose="020B0604020202020204" pitchFamily="34" charset="0"/>
              <a:ea typeface="Times New Roman" panose="02020603050405020304" pitchFamily="18" charset="0"/>
            </a:endParaRPr>
          </a:p>
          <a:p>
            <a:endParaRPr lang="en-GB" sz="1250" dirty="0">
              <a:effectLst/>
              <a:latin typeface="Times New Roman" panose="02020603050405020304" pitchFamily="18" charset="0"/>
              <a:ea typeface="Times New Roman" panose="02020603050405020304" pitchFamily="18" charset="0"/>
            </a:endParaRPr>
          </a:p>
        </p:txBody>
      </p:sp>
      <p:pic>
        <p:nvPicPr>
          <p:cNvPr id="3" name="Picture 2" descr="A floor plan of a house&#10;&#10;Description automatically generated">
            <a:extLst>
              <a:ext uri="{FF2B5EF4-FFF2-40B4-BE49-F238E27FC236}">
                <a16:creationId xmlns:a16="http://schemas.microsoft.com/office/drawing/2014/main" id="{93AAA00F-D5C8-00E3-6C9B-1D55C19184AF}"/>
              </a:ext>
            </a:extLst>
          </p:cNvPr>
          <p:cNvPicPr>
            <a:picLocks noChangeAspect="1"/>
          </p:cNvPicPr>
          <p:nvPr/>
        </p:nvPicPr>
        <p:blipFill>
          <a:blip r:embed="rId2"/>
          <a:stretch>
            <a:fillRect/>
          </a:stretch>
        </p:blipFill>
        <p:spPr>
          <a:xfrm>
            <a:off x="8660531" y="2497542"/>
            <a:ext cx="5359234" cy="4875126"/>
          </a:xfrm>
          <a:prstGeom prst="rect">
            <a:avLst/>
          </a:prstGeom>
        </p:spPr>
      </p:pic>
    </p:spTree>
    <p:extLst>
      <p:ext uri="{BB962C8B-B14F-4D97-AF65-F5344CB8AC3E}">
        <p14:creationId xmlns:p14="http://schemas.microsoft.com/office/powerpoint/2010/main" val="26821916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215</TotalTime>
  <Words>606</Words>
  <Application>Microsoft Office PowerPoint</Application>
  <PresentationFormat>Custom</PresentationFormat>
  <Paragraphs>112</Paragraphs>
  <Slides>2</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vt:i4>
      </vt:variant>
    </vt:vector>
  </HeadingPairs>
  <TitlesOfParts>
    <vt:vector size="12" baseType="lpstr">
      <vt:lpstr>Aptos</vt:lpstr>
      <vt:lpstr>Arial</vt:lpstr>
      <vt:lpstr>Calibri</vt:lpstr>
      <vt:lpstr>Calibri Light</vt:lpstr>
      <vt:lpstr>Frutiger LT Std 55 Roman</vt:lpstr>
      <vt:lpstr>Helvetica</vt:lpstr>
      <vt:lpstr>HelveticaNeueLT-Medium</vt:lpstr>
      <vt:lpstr>HelveticaNeueLT-Roman</vt:lpstr>
      <vt:lpstr>Times New Roman</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Caswell</dc:creator>
  <cp:lastModifiedBy>Exmouth Office Exmouth</cp:lastModifiedBy>
  <cp:revision>22</cp:revision>
  <cp:lastPrinted>2024-07-09T11:47:55Z</cp:lastPrinted>
  <dcterms:created xsi:type="dcterms:W3CDTF">2023-03-19T13:39:10Z</dcterms:created>
  <dcterms:modified xsi:type="dcterms:W3CDTF">2024-08-13T16:32:21Z</dcterms:modified>
</cp:coreProperties>
</file>